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
  </p:notesMasterIdLst>
  <p:handoutMasterIdLst>
    <p:handoutMasterId r:id="rId9"/>
  </p:handoutMasterIdLst>
  <p:sldIdLst>
    <p:sldId id="307" r:id="rId2"/>
    <p:sldId id="308" r:id="rId3"/>
    <p:sldId id="278" r:id="rId4"/>
    <p:sldId id="309" r:id="rId5"/>
    <p:sldId id="298" r:id="rId6"/>
    <p:sldId id="310" r:id="rId7"/>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828" y="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25/02/2013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25/02/2013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25/02/2013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25/02/2013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25/02/2013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25/02/2013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25/02/2013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25/02/2013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25/02/2013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25/02/2013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25/02/2013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25/02/2013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25/02/2013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25/02/2013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youtube.com/watch?v=soumCNhQB_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youtube.com/watch?v=soumCNhQB_I" TargetMode="External"/><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x2pn.com/wp-content/uploads/2012/08/B-29-Superfortress-Enola-Gay-Hiroshima-Atomic-Bomb-II.jpg"/>
          <p:cNvPicPr>
            <a:picLocks noChangeAspect="1" noChangeArrowheads="1"/>
          </p:cNvPicPr>
          <p:nvPr/>
        </p:nvPicPr>
        <p:blipFill>
          <a:blip r:embed="rId2"/>
          <a:srcRect/>
          <a:stretch>
            <a:fillRect/>
          </a:stretch>
        </p:blipFill>
        <p:spPr bwMode="auto">
          <a:xfrm>
            <a:off x="0" y="-362282"/>
            <a:ext cx="9144000" cy="7319674"/>
          </a:xfrm>
          <a:prstGeom prst="rect">
            <a:avLst/>
          </a:prstGeom>
          <a:noFill/>
        </p:spPr>
      </p:pic>
      <p:sp>
        <p:nvSpPr>
          <p:cNvPr id="5" name="TextBox 4"/>
          <p:cNvSpPr txBox="1"/>
          <p:nvPr/>
        </p:nvSpPr>
        <p:spPr>
          <a:xfrm>
            <a:off x="755576" y="548680"/>
            <a:ext cx="7632848" cy="6463308"/>
          </a:xfrm>
          <a:prstGeom prst="rect">
            <a:avLst/>
          </a:prstGeom>
          <a:noFill/>
        </p:spPr>
        <p:txBody>
          <a:bodyPr wrap="square" rtlCol="0">
            <a:spAutoFit/>
          </a:bodyPr>
          <a:lstStyle/>
          <a:p>
            <a:pPr algn="ctr"/>
            <a:endParaRPr lang="en-GB" sz="2800" dirty="0" smtClean="0">
              <a:latin typeface="Candara" pitchFamily="34" charset="0"/>
            </a:endParaRPr>
          </a:p>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CONTROLLED ASSESSMENT:</a:t>
            </a:r>
          </a:p>
          <a:p>
            <a:pPr lvl="0" algn="ctr"/>
            <a:r>
              <a:rPr kumimoji="0" lang="en-GB" sz="3200" b="1" i="1" u="none" strike="noStrike" cap="none" normalizeH="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Cold War Relations </a:t>
            </a:r>
            <a:r>
              <a:rPr kumimoji="0" lang="en-GB" sz="3200" b="1" i="1" u="none" strike="noStrike" cap="none" normalizeH="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1941-1965</a:t>
            </a:r>
          </a:p>
          <a:p>
            <a:pPr lvl="0" algn="ctr"/>
            <a:endParaRPr lang="en-GB" sz="3200" b="1" i="1" dirty="0" smtClean="0">
              <a:solidFill>
                <a:schemeClr val="bg1"/>
              </a:solidFill>
              <a:effectLst>
                <a:outerShdw blurRad="38100" dist="38100" dir="2700000" algn="tl">
                  <a:srgbClr val="000000">
                    <a:alpha val="43137"/>
                  </a:srgbClr>
                </a:outerShdw>
              </a:effectLst>
              <a:latin typeface="Candara" pitchFamily="34" charset="0"/>
              <a:cs typeface="Arial" charset="0"/>
            </a:endParaRPr>
          </a:p>
          <a:p>
            <a:pPr lvl="0" algn="ctr"/>
            <a:endParaRPr kumimoji="0" lang="en-GB" sz="3200" b="1" i="1" u="none" strike="noStrike" cap="none" normalizeH="0" dirty="0" smtClean="0">
              <a:ln>
                <a:noFill/>
              </a:ln>
              <a:solidFill>
                <a:schemeClr val="bg1"/>
              </a:solidFill>
              <a:effectLst>
                <a:outerShdw blurRad="38100" dist="38100" dir="2700000" algn="tl">
                  <a:srgbClr val="000000">
                    <a:alpha val="43137"/>
                  </a:srgbClr>
                </a:outerShdw>
              </a:effectLst>
              <a:latin typeface="Candara" pitchFamily="34" charset="0"/>
              <a:cs typeface="Arial" charset="0"/>
            </a:endParaRPr>
          </a:p>
          <a:p>
            <a:pPr lvl="0" algn="ctr"/>
            <a:endParaRPr lang="en-GB" sz="3200" b="1" i="1" dirty="0" smtClean="0">
              <a:solidFill>
                <a:schemeClr val="bg1"/>
              </a:solidFill>
              <a:effectLst>
                <a:outerShdw blurRad="38100" dist="38100" dir="2700000" algn="tl">
                  <a:srgbClr val="000000">
                    <a:alpha val="43137"/>
                  </a:srgbClr>
                </a:outerShdw>
              </a:effectLst>
              <a:latin typeface="Candara" pitchFamily="34" charset="0"/>
              <a:cs typeface="Arial" charset="0"/>
            </a:endParaRPr>
          </a:p>
          <a:p>
            <a:pPr algn="ctr"/>
            <a:endParaRPr lang="en-GB" sz="2800" b="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The BIG Question:</a:t>
            </a:r>
          </a:p>
          <a:p>
            <a:pPr algn="ctr"/>
            <a:r>
              <a:rPr kumimoji="0" lang="en-GB" sz="3200" b="1" i="1" u="sng" strike="noStrike" cap="none" normalizeH="0" baseline="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What caused the Cold War?</a:t>
            </a: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4400" b="1" dirty="0" smtClean="0">
                <a:solidFill>
                  <a:schemeClr val="tx2">
                    <a:lumMod val="60000"/>
                    <a:lumOff val="40000"/>
                  </a:schemeClr>
                </a:solidFill>
                <a:effectLst>
                  <a:outerShdw blurRad="38100" dist="38100" dir="2700000" algn="tl">
                    <a:srgbClr val="000000">
                      <a:alpha val="43137"/>
                    </a:srgbClr>
                  </a:outerShdw>
                </a:effectLst>
              </a:rPr>
              <a:t>Yalta and Potsdam: </a:t>
            </a:r>
          </a:p>
          <a:p>
            <a:pPr algn="ctr"/>
            <a:r>
              <a:rPr lang="en-GB" sz="4400" b="1" dirty="0" smtClean="0">
                <a:solidFill>
                  <a:schemeClr val="tx2">
                    <a:lumMod val="60000"/>
                    <a:lumOff val="40000"/>
                  </a:schemeClr>
                </a:solidFill>
                <a:effectLst>
                  <a:outerShdw blurRad="38100" dist="38100" dir="2700000" algn="tl">
                    <a:srgbClr val="000000">
                      <a:alpha val="43137"/>
                    </a:srgbClr>
                  </a:outerShdw>
                </a:effectLst>
              </a:rPr>
              <a:t>Truman and Hiroshima</a:t>
            </a:r>
            <a:r>
              <a:rPr lang="en-GB" b="1" dirty="0" smtClean="0">
                <a:solidFill>
                  <a:schemeClr val="bg1"/>
                </a:solidFill>
                <a:effectLst>
                  <a:outerShdw blurRad="38100" dist="38100" dir="2700000" algn="tl">
                    <a:srgbClr val="000000">
                      <a:alpha val="43137"/>
                    </a:srgbClr>
                  </a:outerShdw>
                </a:effectLst>
              </a:rPr>
              <a:t/>
            </a:r>
            <a:br>
              <a:rPr lang="en-GB" b="1" dirty="0" smtClean="0">
                <a:solidFill>
                  <a:schemeClr val="bg1"/>
                </a:solidFill>
                <a:effectLst>
                  <a:outerShdw blurRad="38100" dist="38100" dir="2700000" algn="tl">
                    <a:srgbClr val="000000">
                      <a:alpha val="43137"/>
                    </a:srgbClr>
                  </a:outerShdw>
                </a:effectLst>
              </a:rPr>
            </a:br>
            <a:endParaRPr lang="en-GB" b="1" dirty="0">
              <a:solidFill>
                <a:schemeClr val="bg1"/>
              </a:solidFill>
              <a:effectLst>
                <a:outerShdw blurRad="38100" dist="38100" dir="2700000" algn="tl">
                  <a:srgbClr val="000000">
                    <a:alpha val="43137"/>
                  </a:srgbClr>
                </a:outerShdw>
              </a:effectLst>
            </a:endParaRPr>
          </a:p>
        </p:txBody>
      </p:sp>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23528" y="5686216"/>
            <a:ext cx="8496944" cy="1631216"/>
          </a:xfrm>
          <a:prstGeom prst="rect">
            <a:avLst/>
          </a:prstGeom>
          <a:noFill/>
        </p:spPr>
        <p:txBody>
          <a:bodyPr wrap="square" rtlCol="0">
            <a:spAutoFit/>
          </a:bodyPr>
          <a:lstStyle/>
          <a:p>
            <a:pPr algn="ctr"/>
            <a:r>
              <a:rPr lang="en-GB" sz="2400" b="1" dirty="0" smtClean="0">
                <a:latin typeface="Arial Narrow" pitchFamily="34" charset="0"/>
              </a:rPr>
              <a:t>Can American President Truman </a:t>
            </a:r>
          </a:p>
          <a:p>
            <a:pPr algn="ctr"/>
            <a:r>
              <a:rPr lang="en-GB" sz="2400" b="1" dirty="0" smtClean="0">
                <a:latin typeface="Arial Narrow" pitchFamily="34" charset="0"/>
              </a:rPr>
              <a:t>have ever been justified to drop the Atomic Bomb on Japan?</a:t>
            </a:r>
          </a:p>
          <a:p>
            <a:pPr algn="ctr"/>
            <a:endParaRPr lang="en-GB" sz="2400" b="1" i="1" dirty="0" smtClean="0">
              <a:latin typeface="Arial Narrow" pitchFamily="34" charset="0"/>
            </a:endParaRPr>
          </a:p>
          <a:p>
            <a:pPr algn="ctr"/>
            <a:endParaRPr lang="en-GB" sz="2800" i="1" dirty="0" smtClean="0">
              <a:latin typeface="Arial Narrow" pitchFamily="34" charset="0"/>
            </a:endParaRPr>
          </a:p>
        </p:txBody>
      </p:sp>
      <p:cxnSp>
        <p:nvCxnSpPr>
          <p:cNvPr id="10" name="Straight Connector 9"/>
          <p:cNvCxnSpPr/>
          <p:nvPr/>
        </p:nvCxnSpPr>
        <p:spPr>
          <a:xfrm>
            <a:off x="323528" y="1484784"/>
            <a:ext cx="8352928"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39552" y="116632"/>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Lesson III </a:t>
            </a:r>
            <a:r>
              <a:rPr lang="en-GB" sz="2400" b="1" dirty="0" smtClean="0">
                <a:effectLst>
                  <a:outerShdw blurRad="38100" dist="38100" dir="2700000" algn="tl">
                    <a:srgbClr val="000000">
                      <a:alpha val="43137"/>
                    </a:srgbClr>
                  </a:outerShdw>
                </a:effectLst>
              </a:rPr>
              <a:t>– Yalta and Potsdam: Truman and Hiroshima</a:t>
            </a:r>
            <a:endParaRPr lang="en-GB" sz="2400" b="1" dirty="0">
              <a:effectLst>
                <a:outerShdw blurRad="38100" dist="38100" dir="2700000" algn="tl">
                  <a:srgbClr val="000000">
                    <a:alpha val="43137"/>
                  </a:srgbClr>
                </a:outerShdw>
              </a:effectLst>
              <a:ea typeface="Times New Roman"/>
            </a:endParaRPr>
          </a:p>
        </p:txBody>
      </p:sp>
      <p:sp>
        <p:nvSpPr>
          <p:cNvPr id="11" name="Rectangle 10"/>
          <p:cNvSpPr/>
          <p:nvPr/>
        </p:nvSpPr>
        <p:spPr>
          <a:xfrm>
            <a:off x="539552" y="548680"/>
            <a:ext cx="7968885" cy="707886"/>
          </a:xfrm>
          <a:prstGeom prst="rect">
            <a:avLst/>
          </a:prstGeom>
          <a:noFill/>
        </p:spPr>
        <p:txBody>
          <a:bodyPr wrap="square" lIns="91440" tIns="45720" rIns="91440" bIns="45720">
            <a:spAutoFit/>
          </a:bodyPr>
          <a:lstStyle/>
          <a:p>
            <a:pPr>
              <a:buFont typeface="Arial" pitchFamily="34" charset="0"/>
              <a:buChar char="•"/>
            </a:pPr>
            <a:r>
              <a:rPr lang="en-GB" sz="2000" dirty="0" smtClean="0"/>
              <a:t> Judge Truman’s position at Potsdam</a:t>
            </a:r>
          </a:p>
          <a:p>
            <a:pPr>
              <a:buFont typeface="Arial" pitchFamily="34" charset="0"/>
              <a:buChar char="•"/>
            </a:pPr>
            <a:r>
              <a:rPr lang="en-GB" sz="2000" dirty="0" smtClean="0"/>
              <a:t> Evaluate the utility of contemporary written sources</a:t>
            </a:r>
            <a:endParaRPr lang="en-GB" sz="2000" dirty="0"/>
          </a:p>
        </p:txBody>
      </p:sp>
      <p:pic>
        <p:nvPicPr>
          <p:cNvPr id="1025" name="Picture 1">
            <a:hlinkClick r:id="rId2"/>
          </p:cNvPr>
          <p:cNvPicPr>
            <a:picLocks noChangeAspect="1" noChangeArrowheads="1"/>
          </p:cNvPicPr>
          <p:nvPr/>
        </p:nvPicPr>
        <p:blipFill>
          <a:blip r:embed="rId3"/>
          <a:srcRect/>
          <a:stretch>
            <a:fillRect/>
          </a:stretch>
        </p:blipFill>
        <p:spPr bwMode="auto">
          <a:xfrm>
            <a:off x="1757387" y="1988840"/>
            <a:ext cx="5622925" cy="316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a:srcRect/>
          <a:stretch>
            <a:fillRect/>
          </a:stretch>
        </p:blipFill>
        <p:spPr bwMode="auto">
          <a:xfrm>
            <a:off x="-99077" y="0"/>
            <a:ext cx="9243077" cy="2736304"/>
          </a:xfrm>
          <a:prstGeom prst="rect">
            <a:avLst/>
          </a:prstGeom>
          <a:noFill/>
        </p:spPr>
      </p:pic>
      <p:sp>
        <p:nvSpPr>
          <p:cNvPr id="8" name="Rectangle 7"/>
          <p:cNvSpPr/>
          <p:nvPr/>
        </p:nvSpPr>
        <p:spPr>
          <a:xfrm>
            <a:off x="1187624" y="1700808"/>
            <a:ext cx="2448272" cy="504056"/>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218" name="Picture 2" descr="http://1.bp.blogspot.com/_SmQk2jClOU4/TFarTymZtwI/AAAAAAAABm4/if2X_gGhNnc/s1600/Yalta_Conference.jpg"/>
          <p:cNvPicPr>
            <a:picLocks noChangeAspect="1" noChangeArrowheads="1"/>
          </p:cNvPicPr>
          <p:nvPr/>
        </p:nvPicPr>
        <p:blipFill>
          <a:blip r:embed="rId4"/>
          <a:srcRect/>
          <a:stretch>
            <a:fillRect/>
          </a:stretch>
        </p:blipFill>
        <p:spPr bwMode="auto">
          <a:xfrm>
            <a:off x="1187624" y="3717032"/>
            <a:ext cx="2880320" cy="2326354"/>
          </a:xfrm>
          <a:prstGeom prst="rect">
            <a:avLst/>
          </a:prstGeom>
          <a:noFill/>
        </p:spPr>
      </p:pic>
      <p:pic>
        <p:nvPicPr>
          <p:cNvPr id="9219" name="Picture 3"/>
          <p:cNvPicPr>
            <a:picLocks noChangeAspect="1" noChangeArrowheads="1"/>
          </p:cNvPicPr>
          <p:nvPr/>
        </p:nvPicPr>
        <p:blipFill>
          <a:blip r:embed="rId5"/>
          <a:srcRect/>
          <a:stretch>
            <a:fillRect/>
          </a:stretch>
        </p:blipFill>
        <p:spPr bwMode="auto">
          <a:xfrm>
            <a:off x="4860032" y="3717032"/>
            <a:ext cx="3352699" cy="2304256"/>
          </a:xfrm>
          <a:prstGeom prst="rect">
            <a:avLst/>
          </a:prstGeom>
          <a:noFill/>
          <a:ln w="9525">
            <a:noFill/>
            <a:miter lim="800000"/>
            <a:headEnd/>
            <a:tailEnd/>
          </a:ln>
        </p:spPr>
      </p:pic>
      <p:sp>
        <p:nvSpPr>
          <p:cNvPr id="10" name="Curved Down Arrow 9"/>
          <p:cNvSpPr/>
          <p:nvPr/>
        </p:nvSpPr>
        <p:spPr>
          <a:xfrm rot="16901190">
            <a:off x="-119987" y="2285065"/>
            <a:ext cx="2306675" cy="825509"/>
          </a:xfrm>
          <a:prstGeom prst="curvedDownArrow">
            <a:avLst>
              <a:gd name="adj1" fmla="val 22124"/>
              <a:gd name="adj2" fmla="val 26508"/>
              <a:gd name="adj3" fmla="val 23542"/>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Curved Down Arrow 10"/>
          <p:cNvSpPr/>
          <p:nvPr/>
        </p:nvSpPr>
        <p:spPr>
          <a:xfrm rot="12954533" flipV="1">
            <a:off x="3218320" y="1362725"/>
            <a:ext cx="3571673" cy="1697825"/>
          </a:xfrm>
          <a:prstGeom prst="curvedDownArrow">
            <a:avLst>
              <a:gd name="adj1" fmla="val 9163"/>
              <a:gd name="adj2" fmla="val 16184"/>
              <a:gd name="adj3" fmla="val 23542"/>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Rectangle 11"/>
          <p:cNvSpPr/>
          <p:nvPr/>
        </p:nvSpPr>
        <p:spPr>
          <a:xfrm>
            <a:off x="827584" y="6021288"/>
            <a:ext cx="3610412" cy="584775"/>
          </a:xfrm>
          <a:prstGeom prst="rect">
            <a:avLst/>
          </a:prstGeom>
          <a:noFill/>
        </p:spPr>
        <p:txBody>
          <a:bodyPr wrap="none" lIns="91440" tIns="45720" rIns="91440" bIns="45720">
            <a:spAutoFit/>
          </a:bodyPr>
          <a:lstStyle/>
          <a:p>
            <a:pPr algn="ctr"/>
            <a:r>
              <a:rPr lang="en-US" sz="32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Yalta (January 1945)</a:t>
            </a:r>
            <a:endParaRPr lang="en-US"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3" name="Rectangle 12"/>
          <p:cNvSpPr/>
          <p:nvPr/>
        </p:nvSpPr>
        <p:spPr>
          <a:xfrm>
            <a:off x="4783142" y="6021288"/>
            <a:ext cx="3605282" cy="584775"/>
          </a:xfrm>
          <a:prstGeom prst="rect">
            <a:avLst/>
          </a:prstGeom>
          <a:noFill/>
        </p:spPr>
        <p:txBody>
          <a:bodyPr wrap="none" lIns="91440" tIns="45720" rIns="91440" bIns="45720">
            <a:spAutoFit/>
          </a:bodyPr>
          <a:lstStyle/>
          <a:p>
            <a:pPr algn="ctr"/>
            <a:r>
              <a:rPr lang="en-US" sz="32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Potsdam (July 1945)</a:t>
            </a:r>
            <a:endParaRPr lang="en-US"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4" name="Rectangle 13"/>
          <p:cNvSpPr/>
          <p:nvPr/>
        </p:nvSpPr>
        <p:spPr>
          <a:xfrm>
            <a:off x="2555776" y="2924944"/>
            <a:ext cx="3442930" cy="584775"/>
          </a:xfrm>
          <a:prstGeom prst="rect">
            <a:avLst/>
          </a:prstGeom>
          <a:noFill/>
        </p:spPr>
        <p:txBody>
          <a:bodyPr wrap="none" lIns="91440" tIns="45720" rIns="91440" bIns="45720">
            <a:spAutoFit/>
          </a:bodyPr>
          <a:lstStyle/>
          <a:p>
            <a:pPr algn="ctr"/>
            <a:r>
              <a:rPr lang="en-US" sz="32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Spot the difference</a:t>
            </a:r>
            <a:endParaRPr lang="en-US"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2000"/>
                                        <p:tgtEl>
                                          <p:spTgt spid="92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9219"/>
                                        </p:tgtEl>
                                        <p:attrNameLst>
                                          <p:attrName>style.visibility</p:attrName>
                                        </p:attrNameLst>
                                      </p:cBhvr>
                                      <p:to>
                                        <p:strVal val="visible"/>
                                      </p:to>
                                    </p:set>
                                    <p:animEffect transition="in" filter="fade">
                                      <p:cBhvr>
                                        <p:cTn id="21" dur="2000"/>
                                        <p:tgtEl>
                                          <p:spTgt spid="92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a:srcRect/>
          <a:stretch>
            <a:fillRect/>
          </a:stretch>
        </p:blipFill>
        <p:spPr bwMode="auto">
          <a:xfrm>
            <a:off x="1331640" y="1412776"/>
            <a:ext cx="6552728" cy="4503584"/>
          </a:xfrm>
          <a:prstGeom prst="rect">
            <a:avLst/>
          </a:prstGeom>
          <a:noFill/>
          <a:ln w="9525">
            <a:noFill/>
            <a:miter lim="800000"/>
            <a:headEnd/>
            <a:tailEnd/>
          </a:ln>
        </p:spPr>
      </p:pic>
      <p:pic>
        <p:nvPicPr>
          <p:cNvPr id="24578" name="Picture 2" descr="http://my.greasy.com/host/images/15276853.jpg"/>
          <p:cNvPicPr>
            <a:picLocks noChangeAspect="1" noChangeArrowheads="1"/>
          </p:cNvPicPr>
          <p:nvPr/>
        </p:nvPicPr>
        <p:blipFill>
          <a:blip r:embed="rId4"/>
          <a:srcRect/>
          <a:stretch>
            <a:fillRect/>
          </a:stretch>
        </p:blipFill>
        <p:spPr bwMode="auto">
          <a:xfrm rot="20842887">
            <a:off x="6800514" y="4929771"/>
            <a:ext cx="2339752" cy="1835694"/>
          </a:xfrm>
          <a:prstGeom prst="rect">
            <a:avLst/>
          </a:prstGeom>
          <a:noFill/>
          <a:ln w="82550">
            <a:solidFill>
              <a:schemeClr val="bg1"/>
            </a:solidFill>
          </a:ln>
        </p:spPr>
      </p:pic>
      <p:pic>
        <p:nvPicPr>
          <p:cNvPr id="24580" name="Picture 4" descr="http://www.worldstatesmen.org/jp-war.gif"/>
          <p:cNvPicPr>
            <a:picLocks noChangeAspect="1" noChangeArrowheads="1"/>
          </p:cNvPicPr>
          <p:nvPr/>
        </p:nvPicPr>
        <p:blipFill>
          <a:blip r:embed="rId5"/>
          <a:srcRect/>
          <a:stretch>
            <a:fillRect/>
          </a:stretch>
        </p:blipFill>
        <p:spPr bwMode="auto">
          <a:xfrm rot="20847549">
            <a:off x="4536471" y="5632305"/>
            <a:ext cx="1855363" cy="1203123"/>
          </a:xfrm>
          <a:prstGeom prst="rect">
            <a:avLst/>
          </a:prstGeom>
          <a:noFill/>
        </p:spPr>
      </p:pic>
      <p:sp>
        <p:nvSpPr>
          <p:cNvPr id="15" name="Rectangle 14"/>
          <p:cNvSpPr/>
          <p:nvPr/>
        </p:nvSpPr>
        <p:spPr>
          <a:xfrm rot="20513444">
            <a:off x="-17548" y="-3728"/>
            <a:ext cx="3655457" cy="1631216"/>
          </a:xfrm>
          <a:prstGeom prst="rect">
            <a:avLst/>
          </a:prstGeom>
          <a:solidFill>
            <a:schemeClr val="bg1"/>
          </a:solidFill>
        </p:spPr>
        <p:txBody>
          <a:bodyPr wrap="square">
            <a:spAutoFit/>
          </a:bodyPr>
          <a:lstStyle/>
          <a:p>
            <a:r>
              <a:rPr lang="en-GB" sz="1200" dirty="0" smtClean="0"/>
              <a:t>To bring the war to an end, to give peace to the world … at the cost of a few explosions, seemed, after all our toils and perils, a miracle. </a:t>
            </a:r>
            <a:r>
              <a:rPr lang="en-GB" sz="1200" dirty="0" smtClean="0"/>
              <a:t>  The </a:t>
            </a:r>
            <a:r>
              <a:rPr lang="en-GB" sz="1200" dirty="0" smtClean="0"/>
              <a:t>end of the Japanese war no longer depended upon the pouring in of [the Russian] armies.</a:t>
            </a:r>
          </a:p>
          <a:p>
            <a:pPr algn="r"/>
            <a:endParaRPr lang="en-GB" sz="1200" b="1" i="1" dirty="0" smtClean="0"/>
          </a:p>
          <a:p>
            <a:pPr algn="r"/>
            <a:r>
              <a:rPr lang="en-GB" sz="1200" b="1" i="1" dirty="0" smtClean="0"/>
              <a:t>Winston </a:t>
            </a:r>
            <a:r>
              <a:rPr lang="en-GB" sz="1200" b="1" i="1" dirty="0" smtClean="0"/>
              <a:t>Churchill, describing a </a:t>
            </a:r>
            <a:endParaRPr lang="en-GB" sz="1200" b="1" i="1" dirty="0" smtClean="0"/>
          </a:p>
          <a:p>
            <a:pPr algn="r"/>
            <a:r>
              <a:rPr lang="en-GB" sz="1200" b="1" i="1" dirty="0" smtClean="0"/>
              <a:t>conversation </a:t>
            </a:r>
            <a:r>
              <a:rPr lang="en-GB" sz="1200" b="1" i="1" dirty="0" smtClean="0"/>
              <a:t>with Truman in 1945</a:t>
            </a:r>
            <a:r>
              <a:rPr lang="en-GB" sz="1600" b="1" i="1" dirty="0" smtClean="0"/>
              <a:t>.</a:t>
            </a:r>
            <a:endParaRPr lang="en-GB" sz="1600" b="1" i="1" dirty="0"/>
          </a:p>
        </p:txBody>
      </p:sp>
      <p:sp>
        <p:nvSpPr>
          <p:cNvPr id="16" name="Rectangle 15"/>
          <p:cNvSpPr/>
          <p:nvPr/>
        </p:nvSpPr>
        <p:spPr>
          <a:xfrm rot="598736">
            <a:off x="5159300" y="95112"/>
            <a:ext cx="4859069" cy="1384995"/>
          </a:xfrm>
          <a:prstGeom prst="rect">
            <a:avLst/>
          </a:prstGeom>
          <a:solidFill>
            <a:schemeClr val="bg1"/>
          </a:solidFill>
        </p:spPr>
        <p:txBody>
          <a:bodyPr wrap="square">
            <a:spAutoFit/>
          </a:bodyPr>
          <a:lstStyle/>
          <a:p>
            <a:r>
              <a:rPr lang="en-GB" sz="1200" dirty="0" smtClean="0"/>
              <a:t>After the bomb was dropped, Stalin was furious. The place Russia had earned as a world power by its victory in the war had been snatched away. "</a:t>
            </a:r>
            <a:r>
              <a:rPr lang="en-GB" sz="1200" i="1" u="sng" dirty="0" smtClean="0"/>
              <a:t>Hiroshima has shaken the whole world</a:t>
            </a:r>
            <a:r>
              <a:rPr lang="en-GB" sz="1200" dirty="0" smtClean="0"/>
              <a:t>," he is said to have told </a:t>
            </a:r>
            <a:r>
              <a:rPr lang="en-GB" sz="1200" dirty="0" err="1" smtClean="0"/>
              <a:t>Kurchatov</a:t>
            </a:r>
            <a:r>
              <a:rPr lang="en-GB" sz="1200" dirty="0" smtClean="0"/>
              <a:t>. "</a:t>
            </a:r>
            <a:r>
              <a:rPr lang="en-GB" sz="1200" i="1" u="sng" dirty="0" smtClean="0"/>
              <a:t>The balance has been destroyed</a:t>
            </a:r>
            <a:r>
              <a:rPr lang="en-GB" sz="1200" i="1" u="sng" dirty="0" smtClean="0"/>
              <a:t>.</a:t>
            </a:r>
            <a:r>
              <a:rPr lang="en-GB" sz="1200" dirty="0" smtClean="0"/>
              <a:t>“</a:t>
            </a:r>
          </a:p>
          <a:p>
            <a:pPr algn="r"/>
            <a:endParaRPr lang="en-GB" sz="1200" dirty="0" smtClean="0"/>
          </a:p>
          <a:p>
            <a:pPr algn="r"/>
            <a:r>
              <a:rPr lang="en-GB" sz="1200" b="1" i="1" dirty="0" smtClean="0"/>
              <a:t>Priscilla </a:t>
            </a:r>
            <a:r>
              <a:rPr lang="en-GB" sz="1200" b="1" i="1" dirty="0" smtClean="0"/>
              <a:t>McMillan, Science and Secrecy (2004</a:t>
            </a:r>
            <a:r>
              <a:rPr lang="en-GB" sz="1200" b="1" i="1" dirty="0" smtClean="0"/>
              <a:t>).  From </a:t>
            </a:r>
            <a:r>
              <a:rPr lang="en-GB" sz="1200" b="1" i="1" dirty="0" smtClean="0"/>
              <a:t>a review in </a:t>
            </a:r>
            <a:endParaRPr lang="en-GB" sz="1200" b="1" i="1" dirty="0" smtClean="0"/>
          </a:p>
          <a:p>
            <a:pPr algn="r"/>
            <a:r>
              <a:rPr lang="en-GB" sz="1200" b="1" i="1" dirty="0" smtClean="0"/>
              <a:t>the </a:t>
            </a:r>
            <a:r>
              <a:rPr lang="en-GB" sz="1200" b="1" i="1" dirty="0" smtClean="0"/>
              <a:t>New York Times of David Holloway's book: Stalin and the Bomb</a:t>
            </a:r>
            <a:endParaRPr lang="en-GB" sz="1200" b="1" i="1" dirty="0"/>
          </a:p>
        </p:txBody>
      </p:sp>
      <p:sp>
        <p:nvSpPr>
          <p:cNvPr id="17" name="Rectangle 16"/>
          <p:cNvSpPr/>
          <p:nvPr/>
        </p:nvSpPr>
        <p:spPr>
          <a:xfrm rot="915613">
            <a:off x="-955100" y="3940641"/>
            <a:ext cx="5464535" cy="3600986"/>
          </a:xfrm>
          <a:prstGeom prst="rect">
            <a:avLst/>
          </a:prstGeom>
          <a:solidFill>
            <a:schemeClr val="bg1"/>
          </a:solidFill>
        </p:spPr>
        <p:txBody>
          <a:bodyPr wrap="square">
            <a:spAutoFit/>
          </a:bodyPr>
          <a:lstStyle/>
          <a:p>
            <a:r>
              <a:rPr lang="en-GB" sz="1200" dirty="0" smtClean="0"/>
              <a:t>Truman informed Stalin that the United States now possessed a bomb of exceptional power, without, however, naming it the atomic bomb… Stalin did not betray his feelings and pretended that he saw nothing special in what Truman had imparted to him.  Both Churchill and many other Anglo-American authors subsequently assumed that Stalin had really failed to fathom the significance of what he had heard.  </a:t>
            </a:r>
          </a:p>
          <a:p>
            <a:r>
              <a:rPr lang="en-GB" sz="1200" dirty="0" smtClean="0"/>
              <a:t>In actual fact, on returning to his quarters after this meeting Stalin, in my presence, told Molotov about his conversation with Truman.  The latter reacted almost immediately.  ‘Let them. We'll have to speed things up.’  I realized that they were talking about research on the atomic bomb.</a:t>
            </a:r>
          </a:p>
          <a:p>
            <a:r>
              <a:rPr lang="en-GB" sz="1200" dirty="0" smtClean="0"/>
              <a:t>It was clear already then that the US Government intended to use the atomic weapon for the purpose of achieving its Imperialist goals from a position of strength in ‘the cold war’.</a:t>
            </a:r>
          </a:p>
          <a:p>
            <a:pPr algn="r"/>
            <a:endParaRPr lang="en-GB" sz="1200" b="1" i="1" dirty="0" smtClean="0"/>
          </a:p>
          <a:p>
            <a:pPr algn="r"/>
            <a:r>
              <a:rPr lang="en-GB" sz="1200" b="1" i="1" dirty="0" err="1" smtClean="0"/>
              <a:t>Georgii</a:t>
            </a:r>
            <a:r>
              <a:rPr lang="en-GB" sz="1200" b="1" i="1" dirty="0" smtClean="0"/>
              <a:t> </a:t>
            </a:r>
            <a:r>
              <a:rPr lang="en-GB" sz="1200" b="1" i="1" dirty="0" err="1" smtClean="0"/>
              <a:t>Konstantinovich</a:t>
            </a:r>
            <a:r>
              <a:rPr lang="en-GB" sz="1200" b="1" i="1" dirty="0" smtClean="0"/>
              <a:t> Zhukov, The Memoirs of Marshal Zhukov (1971).</a:t>
            </a:r>
          </a:p>
          <a:p>
            <a:pPr algn="r"/>
            <a:r>
              <a:rPr lang="en-GB" sz="1200" b="1" i="1" dirty="0" smtClean="0"/>
              <a:t>Zhukov was remembering the day (24 July 1945) when Truman told Stalin that he had ‘a new weapon of unusual destructive force’. Zhukov suggests that, not only did Stalin realise that this was the atomic bomb, but that he also realised it was directed at the Soviet Union. If Zhukov is right, the Cold War started on 24 July 1945. </a:t>
            </a:r>
            <a:endParaRPr lang="en-GB" sz="1200" b="1" i="1" dirty="0"/>
          </a:p>
        </p:txBody>
      </p:sp>
      <p:sp>
        <p:nvSpPr>
          <p:cNvPr id="18" name="Rectangle 17"/>
          <p:cNvSpPr/>
          <p:nvPr/>
        </p:nvSpPr>
        <p:spPr>
          <a:xfrm>
            <a:off x="232995" y="332656"/>
            <a:ext cx="8731493" cy="5755422"/>
          </a:xfrm>
          <a:prstGeom prst="rect">
            <a:avLst/>
          </a:prstGeom>
          <a:solidFill>
            <a:schemeClr val="bg1">
              <a:lumMod val="95000"/>
              <a:alpha val="40000"/>
            </a:schemeClr>
          </a:solidFill>
        </p:spPr>
        <p:txBody>
          <a:bodyPr wrap="none" lIns="91440" tIns="45720" rIns="91440" bIns="45720">
            <a:spAutoFit/>
          </a:bodyPr>
          <a:lstStyle/>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How did Truman sit at Potsdam?</a:t>
            </a:r>
          </a:p>
          <a:p>
            <a:pPr algn="ct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(the answer is not “between the other two”)</a:t>
            </a:r>
          </a:p>
          <a:p>
            <a:pPr algn="ctr"/>
            <a:endPar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a:p>
            <a:pPr algn="ctr"/>
            <a:endPar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a:p>
            <a:pPr algn="ctr"/>
            <a:r>
              <a:rPr lang="en-US" sz="320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rPr>
              <a:t>Using the sources explain how Truman’s </a:t>
            </a:r>
          </a:p>
          <a:p>
            <a:pPr algn="ctr"/>
            <a:r>
              <a:rPr lang="en-US" sz="320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rPr>
              <a:t>position developed in </a:t>
            </a:r>
          </a:p>
          <a:p>
            <a:pPr algn="ctr"/>
            <a:r>
              <a:rPr lang="en-US" sz="320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rPr>
              <a:t>late July whilst at the Potsdam Conference</a:t>
            </a:r>
          </a:p>
          <a:p>
            <a:pPr algn="ctr"/>
            <a:endParaRPr lang="en-US" sz="3200"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endParaRPr>
          </a:p>
          <a:p>
            <a:pPr algn="ctr"/>
            <a:r>
              <a:rPr lang="en-US" sz="320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rPr>
              <a:t>Extracting details – GRADE C</a:t>
            </a:r>
          </a:p>
          <a:p>
            <a:pPr algn="ctr"/>
            <a:r>
              <a:rPr lang="en-US" sz="3200"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rPr>
              <a:t>Comparing source details – GRADE B</a:t>
            </a:r>
          </a:p>
          <a:p>
            <a:pPr algn="ctr"/>
            <a:r>
              <a:rPr lang="en-US" sz="320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rPr>
              <a:t>Using specific detail to support answer – GRADE A</a:t>
            </a:r>
            <a:endParaRPr lang="en-US" sz="3200"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bg1">
                  <a:lumMod val="65000"/>
                </a:schemeClr>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6574266"/>
            <a:ext cx="9144000" cy="365125"/>
          </a:xfrm>
        </p:spPr>
        <p:txBody>
          <a:bodyPr/>
          <a:lstStyle/>
          <a:p>
            <a:pPr algn="ctr"/>
            <a:fld id="{7AA0AD32-EEB8-4EF7-946D-0C48487C5CBA}" type="slidenum">
              <a:rPr lang="en-GB" sz="1050" b="1" smtClean="0"/>
              <a:pPr algn="ctr"/>
              <a:t>5</a:t>
            </a:fld>
            <a:endParaRPr lang="en-GB" sz="1050" b="1" dirty="0"/>
          </a:p>
        </p:txBody>
      </p:sp>
      <p:sp>
        <p:nvSpPr>
          <p:cNvPr id="7" name="TextBox 6"/>
          <p:cNvSpPr txBox="1"/>
          <p:nvPr/>
        </p:nvSpPr>
        <p:spPr>
          <a:xfrm>
            <a:off x="251520" y="260648"/>
            <a:ext cx="8568952" cy="3170099"/>
          </a:xfrm>
          <a:prstGeom prst="rect">
            <a:avLst/>
          </a:prstGeom>
          <a:solidFill>
            <a:schemeClr val="bg1"/>
          </a:solidFill>
        </p:spPr>
        <p:txBody>
          <a:bodyPr wrap="square" rtlCol="0">
            <a:spAutoFit/>
          </a:bodyPr>
          <a:lstStyle/>
          <a:p>
            <a:pPr algn="just"/>
            <a:r>
              <a:rPr lang="en-GB" sz="2000" b="1" dirty="0" smtClean="0"/>
              <a:t>SOURCE J</a:t>
            </a:r>
          </a:p>
          <a:p>
            <a:pPr algn="just"/>
            <a:endParaRPr lang="en-GB" sz="2000" dirty="0" smtClean="0"/>
          </a:p>
          <a:p>
            <a:pPr algn="just"/>
            <a:r>
              <a:rPr lang="en-GB" sz="2000" dirty="0" smtClean="0"/>
              <a:t>We </a:t>
            </a:r>
            <a:r>
              <a:rPr lang="en-GB" sz="2000" dirty="0" smtClean="0"/>
              <a:t>argued freely and frankly across the table.  But at the end of every point unanimous agreement was reached ... We know, of course, that it was Hitler’s hope and the German war lords’ hope that we would not agree – that some slight crack might appear in this solid wall of allied unity ... But Hitler has failed.  Never before have the major allies been more closely united – not only in their war aims but also in the peace aims.</a:t>
            </a:r>
          </a:p>
          <a:p>
            <a:pPr algn="r"/>
            <a:endParaRPr lang="en-GB" sz="2000" b="1" i="1" dirty="0" smtClean="0"/>
          </a:p>
          <a:p>
            <a:pPr algn="r"/>
            <a:r>
              <a:rPr lang="en-GB" sz="2000" b="1" i="1" dirty="0" smtClean="0"/>
              <a:t>Extract </a:t>
            </a:r>
            <a:r>
              <a:rPr lang="en-GB" sz="2000" b="1" i="1" dirty="0" smtClean="0"/>
              <a:t>from President Roosevelt’s report to the USA on the Yalta Conference</a:t>
            </a:r>
            <a:endParaRPr lang="en-GB" sz="2000" b="1" i="1" dirty="0"/>
          </a:p>
        </p:txBody>
      </p:sp>
      <p:sp>
        <p:nvSpPr>
          <p:cNvPr id="9" name="TextBox 8"/>
          <p:cNvSpPr txBox="1"/>
          <p:nvPr/>
        </p:nvSpPr>
        <p:spPr>
          <a:xfrm>
            <a:off x="251520" y="4221088"/>
            <a:ext cx="8568952" cy="2246769"/>
          </a:xfrm>
          <a:prstGeom prst="rect">
            <a:avLst/>
          </a:prstGeom>
          <a:solidFill>
            <a:schemeClr val="bg1"/>
          </a:solidFill>
        </p:spPr>
        <p:txBody>
          <a:bodyPr wrap="square" rtlCol="0">
            <a:spAutoFit/>
          </a:bodyPr>
          <a:lstStyle/>
          <a:p>
            <a:pPr algn="just"/>
            <a:r>
              <a:rPr lang="en-GB" sz="2000" b="1" dirty="0" smtClean="0"/>
              <a:t>SOURCE </a:t>
            </a:r>
            <a:r>
              <a:rPr lang="en-GB" sz="2000" b="1" dirty="0" smtClean="0"/>
              <a:t>K</a:t>
            </a:r>
          </a:p>
          <a:p>
            <a:pPr algn="just"/>
            <a:endParaRPr lang="en-GB" sz="2000" b="1" dirty="0" smtClean="0"/>
          </a:p>
          <a:p>
            <a:pPr algn="just"/>
            <a:r>
              <a:rPr lang="en-GB" sz="2000" dirty="0" smtClean="0"/>
              <a:t>I have always worked for friendship with Russia, but like you, I feel deep anxiety because of this misinterpretation of the Yalta decisions.</a:t>
            </a:r>
          </a:p>
          <a:p>
            <a:pPr algn="r"/>
            <a:endParaRPr lang="en-GB" sz="2000" b="1" i="1" dirty="0" smtClean="0"/>
          </a:p>
          <a:p>
            <a:pPr algn="r"/>
            <a:r>
              <a:rPr lang="en-GB" sz="2000" b="1" i="1" dirty="0" smtClean="0"/>
              <a:t>Extract </a:t>
            </a:r>
            <a:r>
              <a:rPr lang="en-GB" sz="2000" b="1" i="1" dirty="0" smtClean="0"/>
              <a:t>from a telegram sent by Prime Minister Churchill to President Roosevelt in May 1945</a:t>
            </a:r>
            <a:endParaRPr lang="en-GB" sz="2000" b="1" i="1" dirty="0"/>
          </a:p>
        </p:txBody>
      </p:sp>
      <p:sp>
        <p:nvSpPr>
          <p:cNvPr id="10" name="TextBox 9"/>
          <p:cNvSpPr txBox="1"/>
          <p:nvPr/>
        </p:nvSpPr>
        <p:spPr>
          <a:xfrm>
            <a:off x="395536" y="3501008"/>
            <a:ext cx="8208912" cy="646331"/>
          </a:xfrm>
          <a:prstGeom prst="rect">
            <a:avLst/>
          </a:prstGeom>
          <a:noFill/>
        </p:spPr>
        <p:txBody>
          <a:bodyPr wrap="square" rtlCol="0">
            <a:spAutoFit/>
          </a:bodyPr>
          <a:lstStyle/>
          <a:p>
            <a:pPr algn="ctr"/>
            <a:r>
              <a:rPr lang="en-GB" b="1" dirty="0" smtClean="0">
                <a:solidFill>
                  <a:schemeClr val="bg1"/>
                </a:solidFill>
                <a:effectLst>
                  <a:outerShdw blurRad="38100" dist="38100" dir="2700000" algn="tl">
                    <a:srgbClr val="000000">
                      <a:alpha val="43137"/>
                    </a:srgbClr>
                  </a:outerShdw>
                </a:effectLst>
              </a:rPr>
              <a:t>HOW </a:t>
            </a:r>
            <a:r>
              <a:rPr lang="en-GB" b="1" dirty="0" smtClean="0">
                <a:solidFill>
                  <a:srgbClr val="FFC000"/>
                </a:solidFill>
                <a:effectLst>
                  <a:outerShdw blurRad="38100" dist="38100" dir="2700000" algn="tl">
                    <a:srgbClr val="000000">
                      <a:alpha val="43137"/>
                    </a:srgbClr>
                  </a:outerShdw>
                </a:effectLst>
              </a:rPr>
              <a:t>USEFUL </a:t>
            </a:r>
            <a:r>
              <a:rPr lang="en-GB" b="1" dirty="0" smtClean="0">
                <a:solidFill>
                  <a:schemeClr val="bg1"/>
                </a:solidFill>
                <a:effectLst>
                  <a:outerShdw blurRad="38100" dist="38100" dir="2700000" algn="tl">
                    <a:srgbClr val="000000">
                      <a:alpha val="43137"/>
                    </a:srgbClr>
                  </a:outerShdw>
                </a:effectLst>
              </a:rPr>
              <a:t>ARE THESE TWO SOURCES TO YOU AS A HISTORIAN?  REMEMBER TO </a:t>
            </a:r>
            <a:r>
              <a:rPr lang="en-GB" b="1" dirty="0" smtClean="0">
                <a:solidFill>
                  <a:srgbClr val="FFC000"/>
                </a:solidFill>
                <a:effectLst>
                  <a:outerShdw blurRad="38100" dist="38100" dir="2700000" algn="tl">
                    <a:srgbClr val="000000">
                      <a:alpha val="43137"/>
                    </a:srgbClr>
                  </a:outerShdw>
                </a:effectLst>
              </a:rPr>
              <a:t>QUOTE</a:t>
            </a:r>
            <a:r>
              <a:rPr lang="en-GB" b="1" dirty="0" smtClean="0">
                <a:solidFill>
                  <a:schemeClr val="bg1"/>
                </a:solidFill>
                <a:effectLst>
                  <a:outerShdw blurRad="38100" dist="38100" dir="2700000" algn="tl">
                    <a:srgbClr val="000000">
                      <a:alpha val="43137"/>
                    </a:srgbClr>
                  </a:outerShdw>
                </a:effectLst>
              </a:rPr>
              <a:t> FROM THEM AND REFER TO THE FACT THAT </a:t>
            </a:r>
            <a:r>
              <a:rPr lang="en-GB" b="1" dirty="0" smtClean="0">
                <a:solidFill>
                  <a:srgbClr val="FFC000"/>
                </a:solidFill>
                <a:effectLst>
                  <a:outerShdw blurRad="38100" dist="38100" dir="2700000" algn="tl">
                    <a:srgbClr val="000000">
                      <a:alpha val="43137"/>
                    </a:srgbClr>
                  </a:outerShdw>
                </a:effectLst>
              </a:rPr>
              <a:t>THEY ARE KEY EYE WITNESSES</a:t>
            </a:r>
            <a:endParaRPr lang="en-GB" b="1"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23528" y="5686216"/>
            <a:ext cx="8496944" cy="1631216"/>
          </a:xfrm>
          <a:prstGeom prst="rect">
            <a:avLst/>
          </a:prstGeom>
          <a:noFill/>
        </p:spPr>
        <p:txBody>
          <a:bodyPr wrap="square" rtlCol="0">
            <a:spAutoFit/>
          </a:bodyPr>
          <a:lstStyle/>
          <a:p>
            <a:pPr algn="ctr"/>
            <a:r>
              <a:rPr lang="en-GB" sz="2400" b="1" dirty="0" smtClean="0">
                <a:latin typeface="Arial Narrow" pitchFamily="34" charset="0"/>
              </a:rPr>
              <a:t>Can American President Truman </a:t>
            </a:r>
          </a:p>
          <a:p>
            <a:pPr algn="ctr"/>
            <a:r>
              <a:rPr lang="en-GB" sz="2400" b="1" dirty="0" smtClean="0">
                <a:latin typeface="Arial Narrow" pitchFamily="34" charset="0"/>
              </a:rPr>
              <a:t>have ever been justified to drop the Atomic Bomb on Japan?</a:t>
            </a:r>
          </a:p>
          <a:p>
            <a:pPr algn="ctr"/>
            <a:endParaRPr lang="en-GB" sz="2400" b="1" i="1" dirty="0" smtClean="0">
              <a:latin typeface="Arial Narrow" pitchFamily="34" charset="0"/>
            </a:endParaRPr>
          </a:p>
          <a:p>
            <a:pPr algn="ctr"/>
            <a:endParaRPr lang="en-GB" sz="2800" i="1" dirty="0" smtClean="0">
              <a:latin typeface="Arial Narrow" pitchFamily="34" charset="0"/>
            </a:endParaRPr>
          </a:p>
        </p:txBody>
      </p:sp>
      <p:cxnSp>
        <p:nvCxnSpPr>
          <p:cNvPr id="10" name="Straight Connector 9"/>
          <p:cNvCxnSpPr/>
          <p:nvPr/>
        </p:nvCxnSpPr>
        <p:spPr>
          <a:xfrm>
            <a:off x="323528" y="1484784"/>
            <a:ext cx="8352928"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39552" y="116632"/>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Lesson III </a:t>
            </a:r>
            <a:r>
              <a:rPr lang="en-GB" sz="2400" b="1" dirty="0" smtClean="0">
                <a:effectLst>
                  <a:outerShdw blurRad="38100" dist="38100" dir="2700000" algn="tl">
                    <a:srgbClr val="000000">
                      <a:alpha val="43137"/>
                    </a:srgbClr>
                  </a:outerShdw>
                </a:effectLst>
              </a:rPr>
              <a:t>– Yalta and Potsdam: Truman and Hiroshima</a:t>
            </a:r>
            <a:endParaRPr lang="en-GB" sz="2400" b="1" dirty="0">
              <a:effectLst>
                <a:outerShdw blurRad="38100" dist="38100" dir="2700000" algn="tl">
                  <a:srgbClr val="000000">
                    <a:alpha val="43137"/>
                  </a:srgbClr>
                </a:outerShdw>
              </a:effectLst>
              <a:ea typeface="Times New Roman"/>
            </a:endParaRPr>
          </a:p>
        </p:txBody>
      </p:sp>
      <p:sp>
        <p:nvSpPr>
          <p:cNvPr id="11" name="Rectangle 10"/>
          <p:cNvSpPr/>
          <p:nvPr/>
        </p:nvSpPr>
        <p:spPr>
          <a:xfrm>
            <a:off x="539552" y="548680"/>
            <a:ext cx="7968885" cy="707886"/>
          </a:xfrm>
          <a:prstGeom prst="rect">
            <a:avLst/>
          </a:prstGeom>
          <a:noFill/>
        </p:spPr>
        <p:txBody>
          <a:bodyPr wrap="square" lIns="91440" tIns="45720" rIns="91440" bIns="45720">
            <a:spAutoFit/>
          </a:bodyPr>
          <a:lstStyle/>
          <a:p>
            <a:pPr>
              <a:buFont typeface="Arial" pitchFamily="34" charset="0"/>
              <a:buChar char="•"/>
            </a:pPr>
            <a:r>
              <a:rPr lang="en-GB" sz="2000" dirty="0" smtClean="0"/>
              <a:t> Judge Truman’s position at Potsdam</a:t>
            </a:r>
          </a:p>
          <a:p>
            <a:pPr>
              <a:buFont typeface="Arial" pitchFamily="34" charset="0"/>
              <a:buChar char="•"/>
            </a:pPr>
            <a:r>
              <a:rPr lang="en-GB" sz="2000" dirty="0" smtClean="0"/>
              <a:t> Evaluate the utility of contemporary written sources</a:t>
            </a:r>
            <a:endParaRPr lang="en-GB" sz="2000" dirty="0"/>
          </a:p>
        </p:txBody>
      </p:sp>
      <p:pic>
        <p:nvPicPr>
          <p:cNvPr id="1025" name="Picture 1">
            <a:hlinkClick r:id="rId2"/>
          </p:cNvPr>
          <p:cNvPicPr>
            <a:picLocks noChangeAspect="1" noChangeArrowheads="1"/>
          </p:cNvPicPr>
          <p:nvPr/>
        </p:nvPicPr>
        <p:blipFill>
          <a:blip r:embed="rId3"/>
          <a:srcRect/>
          <a:stretch>
            <a:fillRect/>
          </a:stretch>
        </p:blipFill>
        <p:spPr bwMode="auto">
          <a:xfrm>
            <a:off x="1757387" y="1988840"/>
            <a:ext cx="5622925" cy="3165475"/>
          </a:xfrm>
          <a:prstGeom prst="rect">
            <a:avLst/>
          </a:prstGeom>
          <a:noFill/>
          <a:ln w="9525">
            <a:noFill/>
            <a:miter lim="800000"/>
            <a:headEnd/>
            <a:tailEnd/>
          </a:ln>
        </p:spPr>
      </p:pic>
      <p:sp>
        <p:nvSpPr>
          <p:cNvPr id="7" name="TextBox 6"/>
          <p:cNvSpPr txBox="1"/>
          <p:nvPr/>
        </p:nvSpPr>
        <p:spPr>
          <a:xfrm>
            <a:off x="323528" y="5686216"/>
            <a:ext cx="8496944" cy="1631216"/>
          </a:xfrm>
          <a:prstGeom prst="rect">
            <a:avLst/>
          </a:prstGeom>
          <a:solidFill>
            <a:schemeClr val="bg1"/>
          </a:solidFill>
        </p:spPr>
        <p:txBody>
          <a:bodyPr wrap="square" rtlCol="0">
            <a:spAutoFit/>
          </a:bodyPr>
          <a:lstStyle/>
          <a:p>
            <a:pPr algn="ctr"/>
            <a:r>
              <a:rPr lang="en-GB" sz="2400" b="1" dirty="0" smtClean="0">
                <a:latin typeface="Arial Narrow" pitchFamily="34" charset="0"/>
              </a:rPr>
              <a:t>Can American President Truman </a:t>
            </a:r>
          </a:p>
          <a:p>
            <a:pPr algn="ctr"/>
            <a:r>
              <a:rPr lang="en-GB" sz="2400" b="1" dirty="0" smtClean="0">
                <a:latin typeface="Arial Narrow" pitchFamily="34" charset="0"/>
              </a:rPr>
              <a:t>have ever been justified to THREATEN the Atomic Bomb on RUSSIA?</a:t>
            </a:r>
          </a:p>
          <a:p>
            <a:pPr algn="ctr"/>
            <a:endParaRPr lang="en-GB" sz="2400" b="1" i="1" dirty="0" smtClean="0">
              <a:latin typeface="Arial Narrow" pitchFamily="34" charset="0"/>
            </a:endParaRPr>
          </a:p>
          <a:p>
            <a:pPr algn="ctr"/>
            <a:endParaRPr lang="en-GB" sz="2800" i="1" dirty="0" smtClean="0">
              <a:latin typeface="Arial Narrow" pitchFamily="34" charset="0"/>
            </a:endParaRPr>
          </a:p>
        </p:txBody>
      </p:sp>
      <p:pic>
        <p:nvPicPr>
          <p:cNvPr id="25602" name="Picture 2" descr="http://ts4.mm.bing.net/th?id=H.5063393649559503&amp;pid=1.7&amp;w=222&amp;h=153&amp;c=7&amp;rs=1"/>
          <p:cNvPicPr>
            <a:picLocks noChangeAspect="1" noChangeArrowheads="1"/>
          </p:cNvPicPr>
          <p:nvPr/>
        </p:nvPicPr>
        <p:blipFill>
          <a:blip r:embed="rId4"/>
          <a:srcRect/>
          <a:stretch>
            <a:fillRect/>
          </a:stretch>
        </p:blipFill>
        <p:spPr bwMode="auto">
          <a:xfrm>
            <a:off x="1819151" y="1731846"/>
            <a:ext cx="5489153" cy="3785386"/>
          </a:xfrm>
          <a:prstGeom prst="rect">
            <a:avLst/>
          </a:prstGeom>
          <a:noFill/>
        </p:spPr>
      </p:pic>
      <p:sp>
        <p:nvSpPr>
          <p:cNvPr id="9" name="Rectangle 8"/>
          <p:cNvSpPr/>
          <p:nvPr/>
        </p:nvSpPr>
        <p:spPr>
          <a:xfrm>
            <a:off x="35496" y="4149080"/>
            <a:ext cx="2509405" cy="646331"/>
          </a:xfrm>
          <a:prstGeom prst="rect">
            <a:avLst/>
          </a:prstGeom>
          <a:noFill/>
        </p:spPr>
        <p:txBody>
          <a:bodyPr wrap="none" lIns="91440" tIns="45720" rIns="91440" bIns="45720">
            <a:spAutoFit/>
          </a:bodyPr>
          <a:lstStyle/>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PRO-ACTIVE</a:t>
            </a:r>
            <a:endParaRPr lang="en-US" sz="3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2" name="Rectangle 11"/>
          <p:cNvSpPr/>
          <p:nvPr/>
        </p:nvSpPr>
        <p:spPr>
          <a:xfrm>
            <a:off x="6714701" y="4149080"/>
            <a:ext cx="2180469" cy="646331"/>
          </a:xfrm>
          <a:prstGeom prst="rect">
            <a:avLst/>
          </a:prstGeom>
          <a:noFill/>
        </p:spPr>
        <p:txBody>
          <a:bodyPr wrap="none" lIns="91440" tIns="45720" rIns="91440" bIns="45720">
            <a:spAutoFit/>
          </a:bodyPr>
          <a:lstStyle/>
          <a:p>
            <a:pPr algn="ctr"/>
            <a:r>
              <a:rPr lang="en-US" sz="3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RE-ACTIVE</a:t>
            </a:r>
            <a:endParaRPr lang="en-US" sz="3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5602"/>
                                        </p:tgtEl>
                                        <p:attrNameLst>
                                          <p:attrName>style.visibility</p:attrName>
                                        </p:attrNameLst>
                                      </p:cBhvr>
                                      <p:to>
                                        <p:strVal val="visible"/>
                                      </p:to>
                                    </p:set>
                                    <p:animEffect transition="in" filter="fade">
                                      <p:cBhvr>
                                        <p:cTn id="10" dur="2000"/>
                                        <p:tgtEl>
                                          <p:spTgt spid="25602"/>
                                        </p:tgtEl>
                                      </p:cBhvr>
                                    </p:animEffect>
                                  </p:childTnLst>
                                </p:cTn>
                              </p:par>
                              <p:par>
                                <p:cTn id="11" presetID="10" presetClass="exit" presetSubtype="0" fill="hold" nodeType="withEffect">
                                  <p:stCondLst>
                                    <p:cond delay="0"/>
                                  </p:stCondLst>
                                  <p:childTnLst>
                                    <p:animEffect transition="out" filter="fade">
                                      <p:cBhvr>
                                        <p:cTn id="12" dur="2000"/>
                                        <p:tgtEl>
                                          <p:spTgt spid="1025"/>
                                        </p:tgtEl>
                                      </p:cBhvr>
                                    </p:animEffect>
                                    <p:set>
                                      <p:cBhvr>
                                        <p:cTn id="13" dur="1" fill="hold">
                                          <p:stCondLst>
                                            <p:cond delay="1999"/>
                                          </p:stCondLst>
                                        </p:cTn>
                                        <p:tgtEl>
                                          <p:spTgt spid="1025"/>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681</TotalTime>
  <Words>569</Words>
  <Application>Microsoft Office PowerPoint</Application>
  <PresentationFormat>On-screen Show (4:3)</PresentationFormat>
  <Paragraphs>72</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70</cp:revision>
  <dcterms:created xsi:type="dcterms:W3CDTF">2012-10-06T14:41:45Z</dcterms:created>
  <dcterms:modified xsi:type="dcterms:W3CDTF">2013-02-25T22:31:03Z</dcterms:modified>
</cp:coreProperties>
</file>